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8" r:id="rId10"/>
    <p:sldId id="267"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A100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25598-9B0D-43C6-BEE0-2B4F5E9ABB8E}" v="4" dt="2023-05-31T14:56:04.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8" d="100"/>
          <a:sy n="48" d="100"/>
        </p:scale>
        <p:origin x="45" y="1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Benavides" userId="dd73fe0c2ed45132" providerId="LiveId" clId="{95D25598-9B0D-43C6-BEE0-2B4F5E9ABB8E}"/>
    <pc:docChg chg="modSld">
      <pc:chgData name="Diego Benavides" userId="dd73fe0c2ed45132" providerId="LiveId" clId="{95D25598-9B0D-43C6-BEE0-2B4F5E9ABB8E}" dt="2023-05-31T14:56:04.341" v="3" actId="1076"/>
      <pc:docMkLst>
        <pc:docMk/>
      </pc:docMkLst>
      <pc:sldChg chg="addSp modSp">
        <pc:chgData name="Diego Benavides" userId="dd73fe0c2ed45132" providerId="LiveId" clId="{95D25598-9B0D-43C6-BEE0-2B4F5E9ABB8E}" dt="2023-05-31T14:56:04.341" v="3" actId="1076"/>
        <pc:sldMkLst>
          <pc:docMk/>
          <pc:sldMk cId="0" sldId="262"/>
        </pc:sldMkLst>
        <pc:picChg chg="mod">
          <ac:chgData name="Diego Benavides" userId="dd73fe0c2ed45132" providerId="LiveId" clId="{95D25598-9B0D-43C6-BEE0-2B4F5E9ABB8E}" dt="2023-05-31T14:55:49.717" v="1" actId="1076"/>
          <ac:picMkLst>
            <pc:docMk/>
            <pc:sldMk cId="0" sldId="262"/>
            <ac:picMk id="15" creationId="{81BE55AE-03AF-F5B5-65A6-EE7C771A35C1}"/>
          </ac:picMkLst>
        </pc:picChg>
        <pc:picChg chg="add mod">
          <ac:chgData name="Diego Benavides" userId="dd73fe0c2ed45132" providerId="LiveId" clId="{95D25598-9B0D-43C6-BEE0-2B4F5E9ABB8E}" dt="2023-05-31T14:56:04.341" v="3" actId="1076"/>
          <ac:picMkLst>
            <pc:docMk/>
            <pc:sldMk cId="0" sldId="262"/>
            <ac:picMk id="1026" creationId="{9F9EF53A-CCB3-8587-9400-C5613DD0D2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53395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533948" y="3692023"/>
            <a:ext cx="6688703" cy="1424172"/>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9956" y="9086422"/>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4098" name="Picture 2">
            <a:extLst>
              <a:ext uri="{FF2B5EF4-FFF2-40B4-BE49-F238E27FC236}">
                <a16:creationId xmlns:a16="http://schemas.microsoft.com/office/drawing/2014/main" id="{99AD90DE-8447-530F-936C-7B93CFFD97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5613" y="1211980"/>
            <a:ext cx="5286375" cy="43529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2FEE203-589D-191A-88EA-3B96F0CD940C}"/>
              </a:ext>
            </a:extLst>
          </p:cNvPr>
          <p:cNvSpPr txBox="1"/>
          <p:nvPr/>
        </p:nvSpPr>
        <p:spPr>
          <a:xfrm>
            <a:off x="3118470" y="5909412"/>
            <a:ext cx="9180718" cy="2246769"/>
          </a:xfrm>
          <a:prstGeom prst="rect">
            <a:avLst/>
          </a:prstGeom>
          <a:noFill/>
        </p:spPr>
        <p:txBody>
          <a:bodyPr wrap="none" rtlCol="0">
            <a:spAutoFit/>
          </a:bodyPr>
          <a:lstStyle/>
          <a:p>
            <a:r>
              <a:rPr lang="en-US" sz="2800" dirty="0">
                <a:solidFill>
                  <a:srgbClr val="7030A0"/>
                </a:solidFill>
              </a:rPr>
              <a:t>The heat  map is a heat map of the scores varying </a:t>
            </a:r>
          </a:p>
          <a:p>
            <a:r>
              <a:rPr lang="en-US" sz="2800" dirty="0">
                <a:solidFill>
                  <a:srgbClr val="7030A0"/>
                </a:solidFill>
              </a:rPr>
              <a:t>as a function of content type and sentiment.</a:t>
            </a:r>
          </a:p>
          <a:p>
            <a:r>
              <a:rPr lang="en-US" sz="2800" dirty="0">
                <a:solidFill>
                  <a:srgbClr val="7030A0"/>
                </a:solidFill>
              </a:rPr>
              <a:t>No content type is significantly more likely to be rated as</a:t>
            </a:r>
          </a:p>
          <a:p>
            <a:r>
              <a:rPr lang="en-US" sz="2800" dirty="0">
                <a:solidFill>
                  <a:srgbClr val="7030A0"/>
                </a:solidFill>
              </a:rPr>
              <a:t>Positive, negative, or neutral. Comparatively all content types </a:t>
            </a:r>
          </a:p>
          <a:p>
            <a:r>
              <a:rPr lang="en-US" sz="2800" dirty="0">
                <a:solidFill>
                  <a:srgbClr val="7030A0"/>
                </a:solidFill>
              </a:rPr>
              <a:t>will be mostly positive, then negative, and then neutral. </a:t>
            </a:r>
          </a:p>
        </p:txBody>
      </p:sp>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627910EC-9939-941C-7369-6230C76493A8}"/>
              </a:ext>
            </a:extLst>
          </p:cNvPr>
          <p:cNvSpPr txBox="1"/>
          <p:nvPr/>
        </p:nvSpPr>
        <p:spPr>
          <a:xfrm>
            <a:off x="12039600" y="3467100"/>
            <a:ext cx="5219700" cy="3970318"/>
          </a:xfrm>
          <a:prstGeom prst="rect">
            <a:avLst/>
          </a:prstGeom>
          <a:noFill/>
        </p:spPr>
        <p:txBody>
          <a:bodyPr wrap="square" rtlCol="0">
            <a:spAutoFit/>
          </a:bodyPr>
          <a:lstStyle/>
          <a:p>
            <a:r>
              <a:rPr lang="en-US" sz="2800" b="1" dirty="0">
                <a:solidFill>
                  <a:srgbClr val="7030A0"/>
                </a:solidFill>
              </a:rPr>
              <a:t>The most important insight from this data is that Social Buzz should focus on optimizing its algorithm on travel, science, healthy eating, animals, and cooking. The platform seems to be a positive environment with people who have a diverse set of opinions.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105400" y="2005584"/>
            <a:ext cx="11199553" cy="6275832"/>
          </a:xfrm>
          <a:prstGeom prst="rect">
            <a:avLst/>
          </a:prstGeom>
          <a:solidFill>
            <a:schemeClr val="bg1"/>
          </a:solidFill>
        </p:spPr>
        <p:txBody>
          <a:bodyPr/>
          <a:lstStyle/>
          <a:p>
            <a:endParaRPr lang="en-US" sz="20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6B0E02B-2742-459C-15D4-9D6735EC61A1}"/>
              </a:ext>
            </a:extLst>
          </p:cNvPr>
          <p:cNvSpPr txBox="1"/>
          <p:nvPr/>
        </p:nvSpPr>
        <p:spPr>
          <a:xfrm>
            <a:off x="8975459" y="2152430"/>
            <a:ext cx="6453905" cy="5632311"/>
          </a:xfrm>
          <a:prstGeom prst="rect">
            <a:avLst/>
          </a:prstGeom>
          <a:noFill/>
        </p:spPr>
        <p:txBody>
          <a:bodyPr wrap="square" rtlCol="0">
            <a:spAutoFit/>
          </a:bodyPr>
          <a:lstStyle/>
          <a:p>
            <a:r>
              <a:rPr lang="en-US" sz="4000" dirty="0"/>
              <a:t>This project intends to provide Social Buzz with helpful insights regarding their rapidly growing business. Insights include but are not limited to: The most popular categories on the platform and the associated reactions.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6200" y="0"/>
            <a:ext cx="98882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53A77D0F-B5A7-2D85-3AD6-D0ECFF1C9A49}"/>
              </a:ext>
            </a:extLst>
          </p:cNvPr>
          <p:cNvSpPr txBox="1"/>
          <p:nvPr/>
        </p:nvSpPr>
        <p:spPr>
          <a:xfrm>
            <a:off x="2813053" y="4747787"/>
            <a:ext cx="6251816" cy="5016758"/>
          </a:xfrm>
          <a:prstGeom prst="rect">
            <a:avLst/>
          </a:prstGeom>
          <a:noFill/>
        </p:spPr>
        <p:txBody>
          <a:bodyPr wrap="square" rtlCol="0">
            <a:spAutoFit/>
          </a:bodyPr>
          <a:lstStyle/>
          <a:p>
            <a:r>
              <a:rPr lang="en-US" sz="4000" dirty="0">
                <a:solidFill>
                  <a:srgbClr val="00BAFF"/>
                </a:solidFill>
              </a:rPr>
              <a:t>Social Buzz is growing faster than they can handle so they need a third party to garner useful insights from their platform data. They wish to know their most popular content based on their complex algorithm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1E18023-7CEC-7947-DC6F-2979C9049F2D}"/>
              </a:ext>
            </a:extLst>
          </p:cNvPr>
          <p:cNvSpPr txBox="1"/>
          <p:nvPr/>
        </p:nvSpPr>
        <p:spPr>
          <a:xfrm>
            <a:off x="14025084" y="1068549"/>
            <a:ext cx="3958116" cy="3108543"/>
          </a:xfrm>
          <a:prstGeom prst="rect">
            <a:avLst/>
          </a:prstGeom>
          <a:noFill/>
        </p:spPr>
        <p:txBody>
          <a:bodyPr wrap="square" rtlCol="0">
            <a:spAutoFit/>
          </a:bodyPr>
          <a:lstStyle/>
          <a:p>
            <a:r>
              <a:rPr lang="en-US" sz="2800" dirty="0">
                <a:solidFill>
                  <a:srgbClr val="7030A0"/>
                </a:solidFill>
              </a:rPr>
              <a:t>Diego Benavides:</a:t>
            </a:r>
          </a:p>
          <a:p>
            <a:endParaRPr lang="en-US" sz="2800" dirty="0">
              <a:solidFill>
                <a:srgbClr val="7030A0"/>
              </a:solidFill>
            </a:endParaRPr>
          </a:p>
          <a:p>
            <a:r>
              <a:rPr lang="en-US" sz="2800" dirty="0">
                <a:solidFill>
                  <a:srgbClr val="7030A0"/>
                </a:solidFill>
              </a:rPr>
              <a:t>Data Analyst</a:t>
            </a:r>
          </a:p>
          <a:p>
            <a:endParaRPr lang="en-US" sz="2800" dirty="0">
              <a:solidFill>
                <a:srgbClr val="7030A0"/>
              </a:solidFill>
            </a:endParaRPr>
          </a:p>
          <a:p>
            <a:r>
              <a:rPr lang="en-US" sz="2800" dirty="0">
                <a:solidFill>
                  <a:srgbClr val="7030A0"/>
                </a:solidFill>
              </a:rPr>
              <a:t>Michelle Grove:</a:t>
            </a:r>
          </a:p>
          <a:p>
            <a:endParaRPr lang="en-US" sz="2800" dirty="0">
              <a:solidFill>
                <a:srgbClr val="7030A0"/>
              </a:solidFill>
            </a:endParaRPr>
          </a:p>
          <a:p>
            <a:r>
              <a:rPr lang="en-US" sz="2800" dirty="0">
                <a:solidFill>
                  <a:srgbClr val="7030A0"/>
                </a:solidFill>
              </a:rPr>
              <a:t>Data Scientist</a:t>
            </a:r>
            <a:endParaRPr lang="en-US" dirty="0"/>
          </a:p>
        </p:txBody>
      </p:sp>
      <p:sp>
        <p:nvSpPr>
          <p:cNvPr id="34" name="TextBox 33">
            <a:extLst>
              <a:ext uri="{FF2B5EF4-FFF2-40B4-BE49-F238E27FC236}">
                <a16:creationId xmlns:a16="http://schemas.microsoft.com/office/drawing/2014/main" id="{21B28620-5A12-4534-DC3D-9B397E665CE4}"/>
              </a:ext>
            </a:extLst>
          </p:cNvPr>
          <p:cNvSpPr txBox="1"/>
          <p:nvPr/>
        </p:nvSpPr>
        <p:spPr>
          <a:xfrm>
            <a:off x="14097000" y="4601949"/>
            <a:ext cx="3886200" cy="1384995"/>
          </a:xfrm>
          <a:prstGeom prst="rect">
            <a:avLst/>
          </a:prstGeom>
          <a:noFill/>
        </p:spPr>
        <p:txBody>
          <a:bodyPr wrap="square">
            <a:spAutoFit/>
          </a:bodyPr>
          <a:lstStyle/>
          <a:p>
            <a:r>
              <a:rPr lang="en-US" sz="2800" dirty="0">
                <a:solidFill>
                  <a:srgbClr val="7030A0"/>
                </a:solidFill>
              </a:rPr>
              <a:t>Andrew Fleming:</a:t>
            </a:r>
          </a:p>
          <a:p>
            <a:endParaRPr lang="en-US" sz="2800" dirty="0">
              <a:solidFill>
                <a:srgbClr val="7030A0"/>
              </a:solidFill>
            </a:endParaRPr>
          </a:p>
          <a:p>
            <a:r>
              <a:rPr lang="en-US" sz="2800" dirty="0">
                <a:solidFill>
                  <a:srgbClr val="7030A0"/>
                </a:solidFill>
              </a:rPr>
              <a:t>Chief Technical Architect</a:t>
            </a:r>
            <a:endParaRPr lang="en-US" sz="2800" dirty="0"/>
          </a:p>
        </p:txBody>
      </p:sp>
      <p:sp>
        <p:nvSpPr>
          <p:cNvPr id="36" name="TextBox 35">
            <a:extLst>
              <a:ext uri="{FF2B5EF4-FFF2-40B4-BE49-F238E27FC236}">
                <a16:creationId xmlns:a16="http://schemas.microsoft.com/office/drawing/2014/main" id="{197E54FB-CA11-FEC1-58C4-FCB1E69BD6F9}"/>
              </a:ext>
            </a:extLst>
          </p:cNvPr>
          <p:cNvSpPr txBox="1"/>
          <p:nvPr/>
        </p:nvSpPr>
        <p:spPr>
          <a:xfrm>
            <a:off x="14025147" y="7416104"/>
            <a:ext cx="3707332" cy="1384995"/>
          </a:xfrm>
          <a:prstGeom prst="rect">
            <a:avLst/>
          </a:prstGeom>
          <a:noFill/>
        </p:spPr>
        <p:txBody>
          <a:bodyPr wrap="square">
            <a:spAutoFit/>
          </a:bodyPr>
          <a:lstStyle/>
          <a:p>
            <a:r>
              <a:rPr lang="en-US" sz="2800" dirty="0">
                <a:solidFill>
                  <a:srgbClr val="7030A0"/>
                </a:solidFill>
              </a:rPr>
              <a:t>Marcus </a:t>
            </a:r>
            <a:r>
              <a:rPr lang="en-US" sz="2800" dirty="0" err="1">
                <a:solidFill>
                  <a:srgbClr val="7030A0"/>
                </a:solidFill>
              </a:rPr>
              <a:t>Rompton</a:t>
            </a:r>
            <a:r>
              <a:rPr lang="en-US" sz="2800" dirty="0">
                <a:solidFill>
                  <a:srgbClr val="7030A0"/>
                </a:solidFill>
              </a:rPr>
              <a:t>:</a:t>
            </a:r>
          </a:p>
          <a:p>
            <a:endParaRPr lang="en-US" sz="2800" dirty="0">
              <a:solidFill>
                <a:srgbClr val="7030A0"/>
              </a:solidFill>
            </a:endParaRPr>
          </a:p>
          <a:p>
            <a:r>
              <a:rPr lang="en-US" sz="2800" dirty="0">
                <a:solidFill>
                  <a:srgbClr val="7030A0"/>
                </a:solidFill>
              </a:rPr>
              <a:t>Senior Principle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BC9BCEE2-A0D4-4724-C276-4345B50CFF85}"/>
              </a:ext>
            </a:extLst>
          </p:cNvPr>
          <p:cNvSpPr txBox="1"/>
          <p:nvPr/>
        </p:nvSpPr>
        <p:spPr>
          <a:xfrm>
            <a:off x="4153855" y="1378843"/>
            <a:ext cx="6642544" cy="646331"/>
          </a:xfrm>
          <a:prstGeom prst="rect">
            <a:avLst/>
          </a:prstGeom>
          <a:noFill/>
        </p:spPr>
        <p:txBody>
          <a:bodyPr wrap="square" rtlCol="0">
            <a:spAutoFit/>
          </a:bodyPr>
          <a:lstStyle/>
          <a:p>
            <a:r>
              <a:rPr lang="en-US" sz="3600" b="1" dirty="0">
                <a:solidFill>
                  <a:srgbClr val="00B0F0"/>
                </a:solidFill>
              </a:rPr>
              <a:t>Acquire Data</a:t>
            </a:r>
          </a:p>
        </p:txBody>
      </p:sp>
      <p:sp>
        <p:nvSpPr>
          <p:cNvPr id="42" name="TextBox 41">
            <a:extLst>
              <a:ext uri="{FF2B5EF4-FFF2-40B4-BE49-F238E27FC236}">
                <a16:creationId xmlns:a16="http://schemas.microsoft.com/office/drawing/2014/main" id="{212E3008-7816-E443-4BC3-DEEBA2BED19B}"/>
              </a:ext>
            </a:extLst>
          </p:cNvPr>
          <p:cNvSpPr txBox="1"/>
          <p:nvPr/>
        </p:nvSpPr>
        <p:spPr>
          <a:xfrm>
            <a:off x="5915830" y="2950889"/>
            <a:ext cx="9144000" cy="646331"/>
          </a:xfrm>
          <a:prstGeom prst="rect">
            <a:avLst/>
          </a:prstGeom>
          <a:noFill/>
        </p:spPr>
        <p:txBody>
          <a:bodyPr wrap="square">
            <a:spAutoFit/>
          </a:bodyPr>
          <a:lstStyle/>
          <a:p>
            <a:r>
              <a:rPr lang="en-US" sz="3600" b="1" dirty="0">
                <a:solidFill>
                  <a:srgbClr val="00B0F0"/>
                </a:solidFill>
              </a:rPr>
              <a:t>Clean and Reformat Data</a:t>
            </a:r>
          </a:p>
        </p:txBody>
      </p:sp>
      <p:sp>
        <p:nvSpPr>
          <p:cNvPr id="44" name="TextBox 43">
            <a:extLst>
              <a:ext uri="{FF2B5EF4-FFF2-40B4-BE49-F238E27FC236}">
                <a16:creationId xmlns:a16="http://schemas.microsoft.com/office/drawing/2014/main" id="{A886BF8D-83F3-F9C2-AF98-BC92EB6C9997}"/>
              </a:ext>
            </a:extLst>
          </p:cNvPr>
          <p:cNvSpPr txBox="1"/>
          <p:nvPr/>
        </p:nvSpPr>
        <p:spPr>
          <a:xfrm>
            <a:off x="8005279" y="4424625"/>
            <a:ext cx="9144000" cy="584775"/>
          </a:xfrm>
          <a:prstGeom prst="rect">
            <a:avLst/>
          </a:prstGeom>
          <a:noFill/>
        </p:spPr>
        <p:txBody>
          <a:bodyPr wrap="square">
            <a:spAutoFit/>
          </a:bodyPr>
          <a:lstStyle/>
          <a:p>
            <a:r>
              <a:rPr lang="en-US" sz="3200" b="1" dirty="0">
                <a:solidFill>
                  <a:srgbClr val="00B0F0"/>
                </a:solidFill>
              </a:rPr>
              <a:t>Analyze the Data</a:t>
            </a:r>
          </a:p>
        </p:txBody>
      </p:sp>
      <p:sp>
        <p:nvSpPr>
          <p:cNvPr id="45" name="TextBox 44">
            <a:extLst>
              <a:ext uri="{FF2B5EF4-FFF2-40B4-BE49-F238E27FC236}">
                <a16:creationId xmlns:a16="http://schemas.microsoft.com/office/drawing/2014/main" id="{E816CB92-460B-EE33-9EDB-7957FA7E219B}"/>
              </a:ext>
            </a:extLst>
          </p:cNvPr>
          <p:cNvSpPr txBox="1"/>
          <p:nvPr/>
        </p:nvSpPr>
        <p:spPr>
          <a:xfrm>
            <a:off x="9531036" y="6124052"/>
            <a:ext cx="6553200" cy="584775"/>
          </a:xfrm>
          <a:prstGeom prst="rect">
            <a:avLst/>
          </a:prstGeom>
          <a:noFill/>
        </p:spPr>
        <p:txBody>
          <a:bodyPr wrap="square" rtlCol="0">
            <a:spAutoFit/>
          </a:bodyPr>
          <a:lstStyle/>
          <a:p>
            <a:r>
              <a:rPr lang="en-US" sz="3200" b="1" dirty="0">
                <a:solidFill>
                  <a:srgbClr val="00B0F0"/>
                </a:solidFill>
              </a:rPr>
              <a:t>Visualize and Model Data</a:t>
            </a:r>
          </a:p>
        </p:txBody>
      </p:sp>
      <p:sp>
        <p:nvSpPr>
          <p:cNvPr id="47" name="TextBox 46">
            <a:extLst>
              <a:ext uri="{FF2B5EF4-FFF2-40B4-BE49-F238E27FC236}">
                <a16:creationId xmlns:a16="http://schemas.microsoft.com/office/drawing/2014/main" id="{AFF1F7F0-50BB-9C3E-0A84-81B05D498437}"/>
              </a:ext>
            </a:extLst>
          </p:cNvPr>
          <p:cNvSpPr txBox="1"/>
          <p:nvPr/>
        </p:nvSpPr>
        <p:spPr>
          <a:xfrm>
            <a:off x="11425954" y="7910555"/>
            <a:ext cx="5173009" cy="584775"/>
          </a:xfrm>
          <a:prstGeom prst="rect">
            <a:avLst/>
          </a:prstGeom>
          <a:noFill/>
        </p:spPr>
        <p:txBody>
          <a:bodyPr wrap="square">
            <a:spAutoFit/>
          </a:bodyPr>
          <a:lstStyle/>
          <a:p>
            <a:r>
              <a:rPr lang="en-US" sz="3200" b="1" dirty="0">
                <a:solidFill>
                  <a:srgbClr val="00B0F0"/>
                </a:solidFill>
              </a:rPr>
              <a:t>Report Insights to Social Buzz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D4699346-6E11-55B1-3229-EEAF0039477C}"/>
              </a:ext>
            </a:extLst>
          </p:cNvPr>
          <p:cNvSpPr txBox="1"/>
          <p:nvPr/>
        </p:nvSpPr>
        <p:spPr>
          <a:xfrm>
            <a:off x="222791" y="2034957"/>
            <a:ext cx="6247946" cy="3108543"/>
          </a:xfrm>
          <a:prstGeom prst="rect">
            <a:avLst/>
          </a:prstGeom>
          <a:noFill/>
        </p:spPr>
        <p:txBody>
          <a:bodyPr wrap="square" rtlCol="0">
            <a:spAutoFit/>
          </a:bodyPr>
          <a:lstStyle/>
          <a:p>
            <a:r>
              <a:rPr lang="en-US" sz="2800" dirty="0">
                <a:solidFill>
                  <a:srgbClr val="7030A0"/>
                </a:solidFill>
              </a:rPr>
              <a:t>The following insights are focused on the top five popular categories on social buzz and how positively or negatively each category is rated by users of Social Buzz. The insights also include analysis of the content types and how they are received by the Social Buzz users.</a:t>
            </a:r>
          </a:p>
        </p:txBody>
      </p:sp>
      <p:pic>
        <p:nvPicPr>
          <p:cNvPr id="15" name="Picture 2">
            <a:extLst>
              <a:ext uri="{FF2B5EF4-FFF2-40B4-BE49-F238E27FC236}">
                <a16:creationId xmlns:a16="http://schemas.microsoft.com/office/drawing/2014/main" id="{81BE55AE-03AF-F5B5-65A6-EE7C771A3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98" y="1028700"/>
            <a:ext cx="4698373" cy="33416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F9EF53A-CCB3-8587-9400-C5613DD0D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86347" y="1036983"/>
            <a:ext cx="5553075" cy="5229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861" y="9241864"/>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030" name="Picture 6">
            <a:extLst>
              <a:ext uri="{FF2B5EF4-FFF2-40B4-BE49-F238E27FC236}">
                <a16:creationId xmlns:a16="http://schemas.microsoft.com/office/drawing/2014/main" id="{920D4A88-1F2D-B7B1-EFD2-4ECDDE711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188" y="981152"/>
            <a:ext cx="12039601" cy="531895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CBDE0CD-90A8-0DC5-1352-3ABEE558C738}"/>
              </a:ext>
            </a:extLst>
          </p:cNvPr>
          <p:cNvSpPr txBox="1"/>
          <p:nvPr/>
        </p:nvSpPr>
        <p:spPr>
          <a:xfrm>
            <a:off x="5338800" y="6743700"/>
            <a:ext cx="10587000" cy="1569660"/>
          </a:xfrm>
          <a:prstGeom prst="rect">
            <a:avLst/>
          </a:prstGeom>
          <a:noFill/>
        </p:spPr>
        <p:txBody>
          <a:bodyPr wrap="square" rtlCol="0">
            <a:spAutoFit/>
          </a:bodyPr>
          <a:lstStyle/>
          <a:p>
            <a:r>
              <a:rPr lang="en-US" sz="2400" dirty="0">
                <a:solidFill>
                  <a:srgbClr val="7030A0"/>
                </a:solidFill>
              </a:rPr>
              <a:t>The top five most popular categories shown in the last slide demonstrates that the most popular categories are negligibly similar in popularity. The plot above  demonstrates that all the categories on Social Buzz are mostly received positively rather than negatively or neutrally.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50" name="Picture 2">
            <a:extLst>
              <a:ext uri="{FF2B5EF4-FFF2-40B4-BE49-F238E27FC236}">
                <a16:creationId xmlns:a16="http://schemas.microsoft.com/office/drawing/2014/main" id="{806EE9E8-319F-C4CB-D7A9-1D98387999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6923" y="1498356"/>
            <a:ext cx="4705452" cy="3527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E62C371-82E3-AD05-455F-E78D93FCCC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5228" y="1231467"/>
            <a:ext cx="9730772" cy="391203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02C62E2-D596-A138-D7D7-69186834D344}"/>
              </a:ext>
            </a:extLst>
          </p:cNvPr>
          <p:cNvSpPr txBox="1"/>
          <p:nvPr/>
        </p:nvSpPr>
        <p:spPr>
          <a:xfrm>
            <a:off x="5338801" y="6286500"/>
            <a:ext cx="10205999" cy="954107"/>
          </a:xfrm>
          <a:prstGeom prst="rect">
            <a:avLst/>
          </a:prstGeom>
          <a:noFill/>
        </p:spPr>
        <p:txBody>
          <a:bodyPr wrap="square" rtlCol="0">
            <a:spAutoFit/>
          </a:bodyPr>
          <a:lstStyle/>
          <a:p>
            <a:r>
              <a:rPr lang="en-US" sz="2800" dirty="0">
                <a:solidFill>
                  <a:srgbClr val="7030A0"/>
                </a:solidFill>
              </a:rPr>
              <a:t>The Social Buzz platform is slightly dominated by photos, but as expected all content types are received overwhelmingly positively.   </a:t>
            </a:r>
          </a:p>
        </p:txBody>
      </p:sp>
    </p:spTree>
    <p:extLst>
      <p:ext uri="{BB962C8B-B14F-4D97-AF65-F5344CB8AC3E}">
        <p14:creationId xmlns:p14="http://schemas.microsoft.com/office/powerpoint/2010/main" val="2257581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385</Words>
  <Application>Microsoft Office PowerPoint</Application>
  <PresentationFormat>Custom</PresentationFormat>
  <Paragraphs>74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Diego Benavides</cp:lastModifiedBy>
  <cp:revision>10</cp:revision>
  <dcterms:created xsi:type="dcterms:W3CDTF">2006-08-16T00:00:00Z</dcterms:created>
  <dcterms:modified xsi:type="dcterms:W3CDTF">2023-05-31T14:56:19Z</dcterms:modified>
  <dc:identifier>DAEhDyfaYKE</dc:identifier>
</cp:coreProperties>
</file>